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91" r:id="rId4"/>
    <p:sldId id="293" r:id="rId5"/>
    <p:sldId id="258" r:id="rId6"/>
    <p:sldId id="263" r:id="rId7"/>
    <p:sldId id="260" r:id="rId8"/>
    <p:sldId id="262" r:id="rId9"/>
  </p:sldIdLst>
  <p:sldSz cx="9144000" cy="6858000" type="screen4x3"/>
  <p:notesSz cx="9144000" cy="6858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C5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28" autoAdjust="0"/>
    <p:restoredTop sz="85411" autoAdjust="0"/>
  </p:normalViewPr>
  <p:slideViewPr>
    <p:cSldViewPr>
      <p:cViewPr varScale="1">
        <p:scale>
          <a:sx n="57" d="100"/>
          <a:sy n="57" d="100"/>
        </p:scale>
        <p:origin x="176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2388" y="-7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12BBE658-A38F-4A3E-8778-0E83E14A80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EDE616F-16C2-405F-8828-6842E0D2D6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C8E22-247E-4633-B105-264AAD8A77A0}" type="datetimeFigureOut">
              <a:rPr lang="cs-CZ" smtClean="0"/>
              <a:t>27.08.2020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1EB13B-721C-4424-AA50-EB0D7D7CBB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/>
              <a:t>www.fss.muni.cz Mgr. Marcela Leugnerová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FEB139-2DA0-46D9-ACFE-7F6E7B9CF4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2E7589-CFC2-44BF-8FB1-1D027C61DC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32075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DD3A32F-42A0-4988-9B67-44784BC0B7D5}" type="datetimeFigureOut">
              <a:rPr lang="cs-CZ"/>
              <a:pPr>
                <a:defRPr/>
              </a:pPr>
              <a:t>27.08.2020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cs-CZ"/>
              <a:t>www.fss.muni.cz Mgr. Marcela Leugnerová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99CB6F-0834-4248-8C31-AC481A0260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693016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000" dirty="0"/>
          </a:p>
        </p:txBody>
      </p:sp>
      <p:sp>
        <p:nvSpPr>
          <p:cNvPr id="16387" name="Zástupný symbol pro číslo snímku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E028C990-F987-4675-AE8F-C44625497A4A}" type="slidenum">
              <a:rPr lang="cs-CZ" sz="1200">
                <a:latin typeface="+mn-lt"/>
              </a:rPr>
              <a:pPr algn="r">
                <a:defRPr/>
              </a:pPr>
              <a:t>2</a:t>
            </a:fld>
            <a:endParaRPr lang="cs-CZ" sz="1200">
              <a:latin typeface="+mn-lt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35147E-05BB-4B93-8962-0CC69305DD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000"/>
          </a:p>
        </p:txBody>
      </p:sp>
      <p:sp>
        <p:nvSpPr>
          <p:cNvPr id="16387" name="Zástupný symbol pro číslo snímku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1ACB642-EEA7-48B8-9730-BD433A535352}" type="slidenum">
              <a:rPr lang="cs-CZ" sz="1200">
                <a:latin typeface="+mn-lt"/>
              </a:rPr>
              <a:pPr algn="r">
                <a:defRPr/>
              </a:pPr>
              <a:t>3</a:t>
            </a:fld>
            <a:endParaRPr lang="cs-CZ" sz="1200">
              <a:latin typeface="+mn-lt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25539B-2791-47E9-A576-BC76487BDE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z="1000"/>
          </a:p>
        </p:txBody>
      </p:sp>
      <p:sp>
        <p:nvSpPr>
          <p:cNvPr id="16387" name="Zástupný symbol pro číslo snímku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1ACB642-EEA7-48B8-9730-BD433A535352}" type="slidenum">
              <a:rPr lang="cs-CZ" sz="1200">
                <a:latin typeface="+mn-lt"/>
              </a:rPr>
              <a:pPr algn="r">
                <a:defRPr/>
              </a:pPr>
              <a:t>4</a:t>
            </a:fld>
            <a:endParaRPr lang="cs-CZ" sz="1200">
              <a:latin typeface="+mn-lt"/>
            </a:endParaRPr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A25539B-2791-47E9-A576-BC76487BDE7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  <p:extLst>
      <p:ext uri="{BB962C8B-B14F-4D97-AF65-F5344CB8AC3E}">
        <p14:creationId xmlns:p14="http://schemas.microsoft.com/office/powerpoint/2010/main" val="791677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  <a:p>
            <a:pPr eaLnBrk="1" hangingPunct="1">
              <a:spcBef>
                <a:spcPct val="0"/>
              </a:spcBef>
            </a:pPr>
            <a:endParaRPr lang="cs-CZ" sz="1000" dirty="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320634-119E-4A35-9164-92D44A4A8B9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45059" name="Zástupný symbol pro číslo snímku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24465FE-F8C7-46C9-B5AE-A88BDCC66C47}" type="slidenum">
              <a:rPr lang="cs-CZ" sz="1200"/>
              <a:pPr algn="r"/>
              <a:t>6</a:t>
            </a:fld>
            <a:endParaRPr lang="cs-CZ" sz="12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BF24599-5F3F-4D3C-88E2-05E1574D07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cs-CZ" sz="900" dirty="0"/>
          </a:p>
        </p:txBody>
      </p:sp>
      <p:sp>
        <p:nvSpPr>
          <p:cNvPr id="24579" name="Zástupný symbol pro číslo snímku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769C4CE-E0AA-4FCD-AB15-AABC262B713B}" type="slidenum">
              <a:rPr lang="cs-CZ" sz="1200"/>
              <a:pPr algn="r"/>
              <a:t>7</a:t>
            </a:fld>
            <a:endParaRPr lang="cs-CZ" sz="12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FD35C84-B7B8-40CC-8208-9E0A47F7E9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/>
          </a:p>
        </p:txBody>
      </p:sp>
      <p:sp>
        <p:nvSpPr>
          <p:cNvPr id="43011" name="Zástupný symbol pro číslo snímku 3"/>
          <p:cNvSpPr txBox="1">
            <a:spLocks noGrp="1"/>
          </p:cNvSpPr>
          <p:nvPr/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9F93187-B97B-44B4-B59D-6A759824DF55}" type="slidenum">
              <a:rPr lang="cs-CZ" sz="1200"/>
              <a:pPr algn="r"/>
              <a:t>8</a:t>
            </a:fld>
            <a:endParaRPr lang="cs-CZ" sz="1200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289D1D-CFB8-4DFF-8D6B-37C01CA104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www.fss.muni.cz Mgr. Marcela Leugnerová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pic>
        <p:nvPicPr>
          <p:cNvPr id="1026" name="Picture 2" descr="logo_fss muni">
            <a:extLst>
              <a:ext uri="{FF2B5EF4-FFF2-40B4-BE49-F238E27FC236}">
                <a16:creationId xmlns:a16="http://schemas.microsoft.com/office/drawing/2014/main" id="{6F67D3B2-EADA-45F3-BD1E-B678E37722F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7812"/>
            <a:ext cx="2208119" cy="1336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6">
            <a:extLst>
              <a:ext uri="{FF2B5EF4-FFF2-40B4-BE49-F238E27FC236}">
                <a16:creationId xmlns:a16="http://schemas.microsoft.com/office/drawing/2014/main" id="{F66C0DE1-1C92-496A-BE2A-585AB3C6D20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84950"/>
            <a:ext cx="9144000" cy="273050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S Mincho" panose="02020609040205080304" pitchFamily="49" charset="-128"/>
              </a:rPr>
              <a:t>        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www.fss.muni.cz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S Mincho" panose="02020609040205080304" pitchFamily="49" charset="-128"/>
              </a:rPr>
              <a:t>	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494184"/>
            <a:ext cx="8229600" cy="990600"/>
          </a:xfrm>
        </p:spPr>
        <p:txBody>
          <a:bodyPr/>
          <a:lstStyle>
            <a:lvl1pPr>
              <a:defRPr b="1" baseline="0">
                <a:solidFill>
                  <a:srgbClr val="C00000"/>
                </a:solidFill>
                <a:latin typeface="+mj-lt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29600" cy="4370040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68992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59592"/>
            <a:ext cx="4041648" cy="4937760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656544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2576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8303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79256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63076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63076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42392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římá spojnice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457200" y="566192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795264"/>
            <a:ext cx="8229600" cy="4082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6" name="Picture 2" descr="logo_fss muni">
            <a:extLst>
              <a:ext uri="{FF2B5EF4-FFF2-40B4-BE49-F238E27FC236}">
                <a16:creationId xmlns:a16="http://schemas.microsoft.com/office/drawing/2014/main" id="{FD98A57C-0D62-4BF9-B8D3-EBDA5CE553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8729"/>
            <a:ext cx="1512168" cy="91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C92B1EC-85E2-465B-A532-16E53E0750F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84950"/>
            <a:ext cx="9144000" cy="273050"/>
          </a:xfrm>
          <a:prstGeom prst="rect">
            <a:avLst/>
          </a:pr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S Mincho" panose="02020609040205080304" pitchFamily="49" charset="-128"/>
              </a:rPr>
              <a:t>         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www.fss.muni.cz</a:t>
            </a:r>
            <a:r>
              <a:rPr kumimoji="0" lang="cs-CZ" altLang="cs-CZ" sz="10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MS Mincho" panose="02020609040205080304" pitchFamily="49" charset="-128"/>
              </a:rPr>
              <a:t>	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07" r:id="rId3"/>
    <p:sldLayoutId id="2147483706" r:id="rId4"/>
    <p:sldLayoutId id="2147483711" r:id="rId5"/>
    <p:sldLayoutId id="2147483713" r:id="rId6"/>
    <p:sldLayoutId id="2147483705" r:id="rId7"/>
  </p:sldLayoutIdLst>
  <p:transition spd="slow">
    <p:push dir="u"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3200" b="1" kern="1200" baseline="0" dirty="0" smtClean="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j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j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j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s.muni.cz/cz/site/studium/stipendia/stipendi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ss.muni.cz/student/stipend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ctrTitle"/>
          </p:nvPr>
        </p:nvSpPr>
        <p:spPr>
          <a:xfrm>
            <a:off x="683568" y="2543175"/>
            <a:ext cx="7416824" cy="1771650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</a:pPr>
            <a:r>
              <a:rPr lang="cs-CZ" dirty="0"/>
              <a:t>Praxe a stáže</a:t>
            </a:r>
            <a:br>
              <a:rPr lang="cs-CZ" dirty="0"/>
            </a:br>
            <a:r>
              <a:rPr lang="cs-CZ" sz="2000" b="0" dirty="0"/>
              <a:t>MGR studium, Katedra psychologie</a:t>
            </a:r>
            <a:br>
              <a:rPr lang="cs-CZ" dirty="0"/>
            </a:br>
            <a:br>
              <a:rPr lang="cs-CZ" sz="2000" b="0" dirty="0"/>
            </a:br>
            <a:endParaRPr lang="cs-CZ" sz="20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3"/>
          <p:cNvSpPr>
            <a:spLocks noGrp="1"/>
          </p:cNvSpPr>
          <p:nvPr>
            <p:ph type="title" idx="4294967295"/>
          </p:nvPr>
        </p:nvSpPr>
        <p:spPr>
          <a:xfrm>
            <a:off x="457200" y="782216"/>
            <a:ext cx="8229600" cy="990600"/>
          </a:xfrm>
        </p:spPr>
        <p:txBody>
          <a:bodyPr/>
          <a:lstStyle/>
          <a:p>
            <a:pPr eaLnBrk="1" hangingPunct="1"/>
            <a:r>
              <a:rPr lang="cs-CZ" dirty="0"/>
              <a:t>Povinné praxe - základní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4294967295"/>
          </p:nvPr>
        </p:nvSpPr>
        <p:spPr>
          <a:xfrm>
            <a:off x="438904" y="2132856"/>
            <a:ext cx="8229600" cy="4248472"/>
          </a:xfrm>
        </p:spPr>
        <p:txBody>
          <a:bodyPr anchor="ctr"/>
          <a:lstStyle/>
          <a:p>
            <a:r>
              <a:rPr lang="pl-PL" sz="1800" b="1" u="sng" dirty="0">
                <a:solidFill>
                  <a:srgbClr val="C50000"/>
                </a:solidFill>
              </a:rPr>
              <a:t>PSYn4120</a:t>
            </a:r>
            <a:r>
              <a:rPr lang="pl-PL" sz="1800" u="sng" dirty="0">
                <a:solidFill>
                  <a:srgbClr val="0070C0"/>
                </a:solidFill>
              </a:rPr>
              <a:t> </a:t>
            </a:r>
            <a:r>
              <a:rPr lang="pl-PL" sz="1800" b="1" dirty="0"/>
              <a:t>Praxe a stáže (psychoterapie a klinická psychologie)</a:t>
            </a:r>
          </a:p>
          <a:p>
            <a:pPr>
              <a:buNone/>
            </a:pPr>
            <a:r>
              <a:rPr lang="pl-PL" sz="1800" dirty="0">
                <a:solidFill>
                  <a:srgbClr val="969696"/>
                </a:solidFill>
              </a:rPr>
              <a:t>     </a:t>
            </a:r>
            <a:r>
              <a:rPr lang="pl-PL" sz="1800" dirty="0"/>
              <a:t>garant: PhDr. Radka Neužilová Michalčáková, Ph.D.</a:t>
            </a:r>
          </a:p>
          <a:p>
            <a:pPr>
              <a:buNone/>
            </a:pPr>
            <a:r>
              <a:rPr lang="pl-PL" sz="1800" dirty="0"/>
              <a:t>	asistent: Mgr. Petra Strádalová, Mgr. Barbora Podloucká </a:t>
            </a:r>
            <a:endParaRPr lang="pl-PL" sz="1800" dirty="0">
              <a:solidFill>
                <a:srgbClr val="969696"/>
              </a:solidFill>
            </a:endParaRPr>
          </a:p>
          <a:p>
            <a:r>
              <a:rPr lang="pl-PL" sz="1800" b="1" u="sng" dirty="0">
                <a:solidFill>
                  <a:srgbClr val="C50000"/>
                </a:solidFill>
              </a:rPr>
              <a:t>PSYn4150</a:t>
            </a:r>
            <a:r>
              <a:rPr lang="pl-PL" sz="1800" b="1" dirty="0"/>
              <a:t> Praxe a stáže (psychologie práce)</a:t>
            </a:r>
          </a:p>
          <a:p>
            <a:pPr>
              <a:buNone/>
            </a:pPr>
            <a:r>
              <a:rPr lang="pl-PL" sz="2000" dirty="0"/>
              <a:t>     </a:t>
            </a:r>
            <a:r>
              <a:rPr lang="pl-PL" sz="1800" dirty="0"/>
              <a:t>garant: doc. PhDr. Martin Vaculík, Ph.D.</a:t>
            </a:r>
          </a:p>
          <a:p>
            <a:pPr>
              <a:buNone/>
            </a:pPr>
            <a:r>
              <a:rPr lang="pl-PL" sz="1800" dirty="0"/>
              <a:t>	asistent: Mgr. Marcela Leugnerová, Ph.D.</a:t>
            </a:r>
            <a:endParaRPr lang="pl-PL" sz="2000" b="1" dirty="0"/>
          </a:p>
          <a:p>
            <a:r>
              <a:rPr lang="cs-CZ" sz="1800" b="1" u="sng" dirty="0">
                <a:solidFill>
                  <a:srgbClr val="C50000"/>
                </a:solidFill>
              </a:rPr>
              <a:t>PSYn4130</a:t>
            </a:r>
            <a:r>
              <a:rPr lang="cs-CZ" sz="1800" dirty="0">
                <a:solidFill>
                  <a:srgbClr val="FF0000"/>
                </a:solidFill>
              </a:rPr>
              <a:t> </a:t>
            </a:r>
            <a:r>
              <a:rPr lang="cs-CZ" sz="1800" b="1" dirty="0"/>
              <a:t>Praxe a stáže (pedagogická a školní psychologie)</a:t>
            </a:r>
            <a:endParaRPr lang="pl-PL" sz="1800" b="1" dirty="0"/>
          </a:p>
          <a:p>
            <a:pPr>
              <a:buNone/>
            </a:pPr>
            <a:r>
              <a:rPr lang="pl-PL" sz="1800" dirty="0">
                <a:solidFill>
                  <a:srgbClr val="969696"/>
                </a:solidFill>
              </a:rPr>
              <a:t>     </a:t>
            </a:r>
            <a:r>
              <a:rPr lang="pl-PL" sz="1800" dirty="0"/>
              <a:t>garant a kontaktní osoba: Mgr. Veronika Hanáčková</a:t>
            </a:r>
          </a:p>
          <a:p>
            <a:pPr>
              <a:buNone/>
            </a:pPr>
            <a:endParaRPr lang="pl-PL" sz="1800" dirty="0"/>
          </a:p>
          <a:p>
            <a:r>
              <a:rPr lang="cs-CZ" sz="1800" b="1" dirty="0"/>
              <a:t>40 hodin </a:t>
            </a:r>
            <a:r>
              <a:rPr lang="cs-CZ" sz="1800" dirty="0"/>
              <a:t>(</a:t>
            </a:r>
            <a:r>
              <a:rPr lang="cs-CZ" sz="1800" dirty="0" err="1"/>
              <a:t>imatr</a:t>
            </a:r>
            <a:r>
              <a:rPr lang="cs-CZ" sz="1800" dirty="0"/>
              <a:t>. ročník 2015/16) = </a:t>
            </a:r>
            <a:r>
              <a:rPr lang="cs-CZ" sz="1800" b="1" dirty="0"/>
              <a:t>2 kredity </a:t>
            </a:r>
            <a:r>
              <a:rPr lang="cs-CZ" sz="1800" dirty="0"/>
              <a:t>(v každém předmětu)</a:t>
            </a:r>
            <a:endParaRPr lang="cs-CZ" sz="1800" b="1" dirty="0"/>
          </a:p>
          <a:p>
            <a:endParaRPr lang="pl-PL" sz="1800" dirty="0"/>
          </a:p>
        </p:txBody>
      </p:sp>
    </p:spTree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90600"/>
          </a:xfrm>
        </p:spPr>
        <p:txBody>
          <a:bodyPr/>
          <a:lstStyle/>
          <a:p>
            <a:pPr eaLnBrk="1" hangingPunct="1"/>
            <a:r>
              <a:rPr lang="cs-CZ" dirty="0"/>
              <a:t>Povinná praxe - profilační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9462" y="1988840"/>
            <a:ext cx="8229600" cy="4370040"/>
          </a:xfrm>
        </p:spPr>
        <p:txBody>
          <a:bodyPr/>
          <a:lstStyle/>
          <a:p>
            <a:r>
              <a:rPr lang="cs-CZ" sz="2800" b="1" u="sng" dirty="0">
                <a:solidFill>
                  <a:srgbClr val="C50000"/>
                </a:solidFill>
              </a:rPr>
              <a:t>PSYn5390</a:t>
            </a:r>
            <a:r>
              <a:rPr lang="cs-CZ" sz="2800" dirty="0">
                <a:solidFill>
                  <a:srgbClr val="FF0000"/>
                </a:solidFill>
              </a:rPr>
              <a:t> </a:t>
            </a:r>
            <a:r>
              <a:rPr lang="cs-CZ" sz="2800" b="1" dirty="0"/>
              <a:t>Profilující praxe</a:t>
            </a:r>
            <a:endParaRPr lang="pl-PL" sz="2800" b="1" dirty="0"/>
          </a:p>
          <a:p>
            <a:pPr lvl="1"/>
            <a:r>
              <a:rPr lang="pl-PL" sz="2500" dirty="0"/>
              <a:t>garanti a asistenti jsou stejní jako v případě základních praxí </a:t>
            </a:r>
            <a:r>
              <a:rPr lang="pl-PL" sz="1800" dirty="0"/>
              <a:t>(s výjimkou profilace Pedagogická a školní psychologie – garant: doc. PhDr. Šárka Portešová, Ph.D., asistent: Mgr. Ondřej Straka)</a:t>
            </a:r>
          </a:p>
          <a:p>
            <a:pPr lvl="1"/>
            <a:r>
              <a:rPr lang="pl-PL" sz="2500" b="1" dirty="0"/>
              <a:t>80 hodin = 4 kredity</a:t>
            </a:r>
          </a:p>
          <a:p>
            <a:pPr lvl="1"/>
            <a:r>
              <a:rPr lang="pl-PL" sz="2500" dirty="0"/>
              <a:t>studenti absolvují praxi dle své profilace (psychoterapie a klinická psychologie / psychologie práce /pedagogická a školní psychologie)</a:t>
            </a:r>
          </a:p>
          <a:p>
            <a:pPr lvl="1"/>
            <a:r>
              <a:rPr lang="pl-PL" sz="2500" dirty="0"/>
              <a:t>na začátku semestru se zapíší do seminární skupiny zvolené profilace a řídí se pokyny, které poskytují asistenti a garanti praxe</a:t>
            </a:r>
            <a:endParaRPr lang="cs-CZ" dirty="0"/>
          </a:p>
        </p:txBody>
      </p:sp>
    </p:spTree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90600"/>
          </a:xfrm>
        </p:spPr>
        <p:txBody>
          <a:bodyPr/>
          <a:lstStyle/>
          <a:p>
            <a:pPr eaLnBrk="1" hangingPunct="1"/>
            <a:r>
              <a:rPr lang="cs-CZ" dirty="0"/>
              <a:t>Praxe – navazující (další možnosti praxí a stáží)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370040"/>
          </a:xfrm>
        </p:spPr>
        <p:txBody>
          <a:bodyPr/>
          <a:lstStyle/>
          <a:p>
            <a:r>
              <a:rPr lang="cs-CZ" sz="2800" b="1" u="sng" dirty="0">
                <a:solidFill>
                  <a:srgbClr val="C50000"/>
                </a:solidFill>
              </a:rPr>
              <a:t>PSYn4890</a:t>
            </a:r>
            <a:r>
              <a:rPr lang="cs-CZ" sz="2800" dirty="0">
                <a:solidFill>
                  <a:srgbClr val="FF0000"/>
                </a:solidFill>
              </a:rPr>
              <a:t> </a:t>
            </a:r>
            <a:r>
              <a:rPr lang="cs-CZ" sz="2800" b="1" dirty="0"/>
              <a:t>Navazující praxe</a:t>
            </a:r>
            <a:endParaRPr lang="pl-PL" sz="2800" b="1" dirty="0"/>
          </a:p>
          <a:p>
            <a:pPr lvl="1"/>
            <a:r>
              <a:rPr lang="pl-PL" sz="2500" dirty="0"/>
              <a:t>garant: prof. Zbyněk Vybíral, Ph.D.</a:t>
            </a:r>
          </a:p>
          <a:p>
            <a:pPr lvl="1"/>
            <a:r>
              <a:rPr lang="pl-PL" sz="2500" b="1" dirty="0"/>
              <a:t>1-4 týdny = 2-8 kreditů</a:t>
            </a:r>
          </a:p>
          <a:p>
            <a:pPr lvl="1"/>
            <a:r>
              <a:rPr lang="pl-PL" sz="2500" dirty="0"/>
              <a:t>studenti absolvují praxi ve vybrané oblasti (psychoterapie a klinická psychologie / psychologie práce /pedagogická a školní psychologie / jiné)</a:t>
            </a:r>
          </a:p>
        </p:txBody>
      </p:sp>
    </p:spTree>
    <p:extLst>
      <p:ext uri="{BB962C8B-B14F-4D97-AF65-F5344CB8AC3E}">
        <p14:creationId xmlns:p14="http://schemas.microsoft.com/office/powerpoint/2010/main" val="21387467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3"/>
          <p:cNvSpPr>
            <a:spLocks noGrp="1"/>
          </p:cNvSpPr>
          <p:nvPr>
            <p:ph type="title"/>
          </p:nvPr>
        </p:nvSpPr>
        <p:spPr>
          <a:xfrm>
            <a:off x="493152" y="710208"/>
            <a:ext cx="8229600" cy="990600"/>
          </a:xfrm>
        </p:spPr>
        <p:txBody>
          <a:bodyPr/>
          <a:lstStyle/>
          <a:p>
            <a:pPr eaLnBrk="1" hangingPunct="1"/>
            <a:r>
              <a:rPr lang="cs-CZ" dirty="0"/>
              <a:t>Kdy si praxe zapisovat?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>
          <a:xfrm>
            <a:off x="584114" y="1916832"/>
            <a:ext cx="8229600" cy="4370040"/>
          </a:xfrm>
        </p:spPr>
        <p:txBody>
          <a:bodyPr/>
          <a:lstStyle/>
          <a:p>
            <a:r>
              <a:rPr lang="cs-CZ" sz="2000" dirty="0"/>
              <a:t>Doporučený studijní plán: Psychologie magisterské studium</a:t>
            </a:r>
          </a:p>
          <a:p>
            <a:r>
              <a:rPr lang="cs-CZ" sz="2000" dirty="0"/>
              <a:t>Praxi je doporučeno absolvovat ve </a:t>
            </a:r>
            <a:r>
              <a:rPr lang="cs-CZ" sz="2000" b="1" dirty="0"/>
              <a:t>3. a 4. semestru</a:t>
            </a:r>
            <a:r>
              <a:rPr lang="cs-CZ" sz="2000" dirty="0"/>
              <a:t> studia</a:t>
            </a:r>
          </a:p>
          <a:p>
            <a:r>
              <a:rPr lang="cs-CZ" sz="2000" dirty="0"/>
              <a:t>Studenti by si neměli praxi zapisovat v prvním semestru studia (některé praxe vyžadují absolvování prerekvizit)</a:t>
            </a:r>
          </a:p>
          <a:p>
            <a:pPr lvl="1"/>
            <a:endParaRPr lang="cs-CZ" sz="1800" dirty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714977"/>
            <a:ext cx="1539614" cy="1539614"/>
          </a:xfrm>
          <a:prstGeom prst="rect">
            <a:avLst/>
          </a:prstGeom>
        </p:spPr>
      </p:pic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DEF0B251-12AD-42D4-B2DE-CB756353C5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3298310"/>
              </p:ext>
            </p:extLst>
          </p:nvPr>
        </p:nvGraphicFramePr>
        <p:xfrm>
          <a:off x="1403648" y="3861730"/>
          <a:ext cx="6096000" cy="12852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5856096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56244992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3. semestr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PSYn4120 (2 kredity)</a:t>
                      </a:r>
                    </a:p>
                    <a:p>
                      <a:r>
                        <a:rPr lang="cs-CZ" b="1" dirty="0"/>
                        <a:t>PSYn4130 (2 kredity)</a:t>
                      </a:r>
                    </a:p>
                    <a:p>
                      <a:r>
                        <a:rPr lang="cs-CZ" b="1" dirty="0"/>
                        <a:t>PSYn4150 (2 kredity)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039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/>
                        <a:t>4. semestr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PSYn5390 (4 kredity)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300607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Nadpis 3"/>
          <p:cNvSpPr>
            <a:spLocks noGrp="1"/>
          </p:cNvSpPr>
          <p:nvPr>
            <p:ph type="title"/>
          </p:nvPr>
        </p:nvSpPr>
        <p:spPr>
          <a:xfrm>
            <a:off x="446856" y="710208"/>
            <a:ext cx="8229600" cy="990600"/>
          </a:xfrm>
        </p:spPr>
        <p:txBody>
          <a:bodyPr/>
          <a:lstStyle/>
          <a:p>
            <a:pPr eaLnBrk="1" hangingPunct="1"/>
            <a:r>
              <a:rPr lang="cs-CZ" dirty="0"/>
              <a:t>Model praxí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C40EB76-7512-4412-B08D-CDD4309C6E6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3610744" cy="4464496"/>
          </a:xfrm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Budeme rádi za zpětnou vazbu od studentů na kvalitu poskytované praxe i kvalitu organizace</a:t>
            </a:r>
          </a:p>
          <a:p>
            <a:endParaRPr lang="cs-CZ" sz="2400" dirty="0"/>
          </a:p>
          <a:p>
            <a:r>
              <a:rPr lang="cs-CZ" sz="2400" dirty="0"/>
              <a:t>Na praxích platí, že aktivní přístup je cestou k tomu, aby vám praxe byla užitečná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9F542899-1581-44F0-AA39-2217D6F7B7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1628800"/>
            <a:ext cx="4475810" cy="399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90600"/>
          </a:xfrm>
        </p:spPr>
        <p:txBody>
          <a:bodyPr/>
          <a:lstStyle/>
          <a:p>
            <a:pPr eaLnBrk="1" hangingPunct="1"/>
            <a:r>
              <a:rPr lang="cs-CZ" dirty="0"/>
              <a:t>Organizační informace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755304"/>
            <a:ext cx="8229600" cy="4370040"/>
          </a:xfrm>
        </p:spPr>
        <p:txBody>
          <a:bodyPr/>
          <a:lstStyle/>
          <a:p>
            <a:r>
              <a:rPr lang="cs-CZ" sz="1800" dirty="0"/>
              <a:t>Každá praxe má svého </a:t>
            </a:r>
            <a:r>
              <a:rPr lang="cs-CZ" sz="1800" b="1" dirty="0">
                <a:solidFill>
                  <a:srgbClr val="C50000"/>
                </a:solidFill>
              </a:rPr>
              <a:t>asistenta (a garanta)</a:t>
            </a:r>
            <a:r>
              <a:rPr lang="cs-CZ" sz="1800" dirty="0"/>
              <a:t>, na ně se můžete obrátit se svými dotazy jako na hlavní kontaktní osoby. </a:t>
            </a:r>
          </a:p>
          <a:p>
            <a:endParaRPr lang="cs-CZ" sz="1050" dirty="0"/>
          </a:p>
          <a:p>
            <a:r>
              <a:rPr lang="cs-CZ" sz="1800" dirty="0"/>
              <a:t>Každá praxe (profilace) má svou organizaci a jiné povinnosti pro splnění. Student se s nimi obeznámí na úvodním setkání k předmětu nebo ze sylabů jednotlivých praxí.</a:t>
            </a:r>
          </a:p>
          <a:p>
            <a:endParaRPr lang="cs-CZ" sz="1050" dirty="0"/>
          </a:p>
          <a:p>
            <a:r>
              <a:rPr lang="cs-CZ" sz="1800" dirty="0"/>
              <a:t>Ve všech povinných praxích je začátkem semestru Úvodní schůzka a zápočet je udělen na základě písemné reflexe a/nebo kolokvia či ukončující diskuze.</a:t>
            </a:r>
            <a:endParaRPr lang="cs-CZ" sz="1500" dirty="0"/>
          </a:p>
          <a:p>
            <a:pPr>
              <a:buNone/>
            </a:pPr>
            <a:endParaRPr lang="cs-CZ" sz="1050" dirty="0"/>
          </a:p>
          <a:p>
            <a:r>
              <a:rPr lang="cs-CZ" sz="1800" dirty="0"/>
              <a:t>Před nástupem na praxi student podepisuje Etický kodex katedry v rámci kurzu </a:t>
            </a:r>
            <a:r>
              <a:rPr lang="pl-PL" sz="1800" b="1" dirty="0">
                <a:solidFill>
                  <a:srgbClr val="C50000"/>
                </a:solidFill>
              </a:rPr>
              <a:t>PSYn5340 Etika v práci psychologa.</a:t>
            </a:r>
          </a:p>
          <a:p>
            <a:endParaRPr lang="cs-CZ" sz="1800" b="1" dirty="0">
              <a:solidFill>
                <a:srgbClr val="C50000"/>
              </a:solidFill>
            </a:endParaRPr>
          </a:p>
          <a:p>
            <a:r>
              <a:rPr lang="cs-CZ" sz="1800" dirty="0"/>
              <a:t>Praxi mohou studenti absolvovat na smluvních pracovištích i v organizacích, kde si praxi domluví sami, mimo Brno (vždy je nutné konzultovat pracoviště s asistenty).</a:t>
            </a: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Nadpis 3"/>
          <p:cNvSpPr>
            <a:spLocks noGrp="1"/>
          </p:cNvSpPr>
          <p:nvPr>
            <p:ph type="title"/>
          </p:nvPr>
        </p:nvSpPr>
        <p:spPr>
          <a:xfrm>
            <a:off x="462509" y="764704"/>
            <a:ext cx="8229600" cy="990600"/>
          </a:xfrm>
        </p:spPr>
        <p:txBody>
          <a:bodyPr/>
          <a:lstStyle/>
          <a:p>
            <a:pPr eaLnBrk="1" hangingPunct="1"/>
            <a:r>
              <a:rPr lang="cs-CZ"/>
              <a:t>Finanční podpora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62509" y="1844824"/>
            <a:ext cx="8229600" cy="4370040"/>
          </a:xfrm>
        </p:spPr>
        <p:txBody>
          <a:bodyPr/>
          <a:lstStyle/>
          <a:p>
            <a:r>
              <a:rPr lang="cs-CZ" dirty="0"/>
              <a:t>Všichni studenti mohou čerpat finanční podporu na praxe na mimobrněnských pracovištích skrze </a:t>
            </a:r>
            <a:r>
              <a:rPr lang="cs-CZ" b="1" dirty="0">
                <a:solidFill>
                  <a:srgbClr val="C00000"/>
                </a:solidFill>
              </a:rPr>
              <a:t>fakultní stipendia</a:t>
            </a:r>
          </a:p>
          <a:p>
            <a:endParaRPr lang="cs-CZ" b="1" dirty="0">
              <a:solidFill>
                <a:srgbClr val="C00000"/>
              </a:solidFill>
              <a:hlinkClick r:id="rId3"/>
            </a:endParaRPr>
          </a:p>
          <a:p>
            <a:r>
              <a:rPr lang="cs-CZ" b="1" dirty="0"/>
              <a:t>3C. Stipendijní program pro studenty absolvující odborné praxe</a:t>
            </a:r>
            <a:endParaRPr lang="cs-CZ" b="1" dirty="0">
              <a:solidFill>
                <a:srgbClr val="C00000"/>
              </a:solidFill>
              <a:hlinkClick r:id="rId3"/>
            </a:endParaRPr>
          </a:p>
          <a:p>
            <a:pPr lvl="1"/>
            <a:r>
              <a:rPr lang="cs-CZ" dirty="0">
                <a:hlinkClick r:id="rId4"/>
              </a:rPr>
              <a:t>https://www.fss.muni.cz/student/stipendia</a:t>
            </a:r>
            <a:endParaRPr lang="cs-CZ" dirty="0"/>
          </a:p>
        </p:txBody>
      </p:sp>
    </p:spTree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1470</TotalTime>
  <Words>610</Words>
  <Application>Microsoft Office PowerPoint</Application>
  <PresentationFormat>Předvádění na obrazovce (4:3)</PresentationFormat>
  <Paragraphs>66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MS Mincho</vt:lpstr>
      <vt:lpstr>Arial</vt:lpstr>
      <vt:lpstr>Calibri</vt:lpstr>
      <vt:lpstr>Cambria</vt:lpstr>
      <vt:lpstr>Wingdings</vt:lpstr>
      <vt:lpstr>Wingdings 3</vt:lpstr>
      <vt:lpstr>Původ</vt:lpstr>
      <vt:lpstr>Praxe a stáže MGR studium, Katedra psychologie  </vt:lpstr>
      <vt:lpstr>Povinné praxe - základní</vt:lpstr>
      <vt:lpstr>Povinná praxe - profilační</vt:lpstr>
      <vt:lpstr>Praxe – navazující (další možnosti praxí a stáží)</vt:lpstr>
      <vt:lpstr>Kdy si praxe zapisovat?</vt:lpstr>
      <vt:lpstr>Model praxí</vt:lpstr>
      <vt:lpstr>Organizační informace</vt:lpstr>
      <vt:lpstr>Finanční podpora</vt:lpstr>
    </vt:vector>
  </TitlesOfParts>
  <Company>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Uvedení do psychologie práce</dc:title>
  <dc:creator>Martin Vaculík</dc:creator>
  <cp:lastModifiedBy>Marcela Leugnerova</cp:lastModifiedBy>
  <cp:revision>315</cp:revision>
  <dcterms:created xsi:type="dcterms:W3CDTF">2013-08-06T08:42:09Z</dcterms:created>
  <dcterms:modified xsi:type="dcterms:W3CDTF">2020-08-27T07:32:22Z</dcterms:modified>
</cp:coreProperties>
</file>